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7"/>
  </p:notesMasterIdLst>
  <p:sldIdLst>
    <p:sldId id="256" r:id="rId2"/>
    <p:sldId id="258" r:id="rId3"/>
    <p:sldId id="259" r:id="rId4"/>
    <p:sldId id="276" r:id="rId5"/>
    <p:sldId id="301" r:id="rId6"/>
    <p:sldId id="278" r:id="rId7"/>
    <p:sldId id="302" r:id="rId8"/>
    <p:sldId id="303" r:id="rId9"/>
    <p:sldId id="304" r:id="rId10"/>
    <p:sldId id="296" r:id="rId11"/>
    <p:sldId id="305" r:id="rId12"/>
    <p:sldId id="306" r:id="rId13"/>
    <p:sldId id="307" r:id="rId14"/>
    <p:sldId id="309" r:id="rId15"/>
    <p:sldId id="308" r:id="rId1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나눔바른고딕" panose="020B0603020101020101" pitchFamily="50" charset="-127"/>
      <p:regular r:id="rId22"/>
      <p:bold r:id="rId23"/>
    </p:embeddedFont>
    <p:embeddedFont>
      <p:font typeface="나눔바른고딕OTF Light" panose="02000303000000000000" pitchFamily="50" charset="-127"/>
      <p:regular r:id="rId24"/>
    </p:embeddedFont>
    <p:embeddedFont>
      <p:font typeface="맑은 고딕" panose="020B0503020000020004" pitchFamily="50" charset="-127"/>
      <p:regular r:id="rId25"/>
      <p:bold r:id="rId2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B899"/>
    <a:srgbClr val="00A8E5"/>
    <a:srgbClr val="9C4521"/>
    <a:srgbClr val="00AF9C"/>
    <a:srgbClr val="E16B0A"/>
    <a:srgbClr val="004559"/>
    <a:srgbClr val="05A9E6"/>
    <a:srgbClr val="1B1B1E"/>
    <a:srgbClr val="666B74"/>
    <a:srgbClr val="6664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4673" autoAdjust="0"/>
  </p:normalViewPr>
  <p:slideViewPr>
    <p:cSldViewPr snapToGrid="0">
      <p:cViewPr varScale="1">
        <p:scale>
          <a:sx n="91" d="100"/>
          <a:sy n="91" d="100"/>
        </p:scale>
        <p:origin x="72" y="19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99" d="100"/>
          <a:sy n="99" d="100"/>
        </p:scale>
        <p:origin x="1629" y="4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6AE40-8DC1-4615-8643-9313F59D98C4}" type="datetimeFigureOut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E75E63-DB19-4BF7-92B2-5CFCB17A3D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9606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6822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50670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2(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온라인 공간의 성희롱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성적 언급을 포함하는 외모평가가 성희롱이 될 수 있다는 것을 이해하기 위한 활동입니다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영상 시청 전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성희롱이란 상대의 의사와 관계없이 성적으로 수치심을 주는 말이나 행동임을 설명해줍니다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성적 언급을 포함하는 외모평가의 경우 성희롱이 될 수 있으며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명예훼손이나 모욕죄와 같은 법적 처벌을 받을 수도 있다는 것을 알려줍니다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algn="l"/>
            <a:endParaRPr lang="en-US" altLang="ko-KR" sz="1200" b="0" i="0" u="none" strike="noStrike" kern="1200" baseline="0" dirty="0"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자료 출처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외모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/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성적 매력 평가 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…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사적 </a:t>
            </a: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대화냐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성희롱이냐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(YTN, 2017.8.9.) : https://youtu.be/D6JKhc7TUC0</a:t>
            </a:r>
          </a:p>
          <a:p>
            <a:pPr algn="l"/>
            <a:endParaRPr lang="en-US" altLang="ko-KR" sz="1200" b="0" i="0" u="none" strike="noStrike" kern="1200" baseline="0" dirty="0"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참고 자료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[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너머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n]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가장 만연한 성범죄 ‘</a:t>
            </a: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지인능욕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’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한겨레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21, 2020.9.11.)</a:t>
            </a: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 http://h21.hani.co.kr/arti/society/society_general/49215.html</a:t>
            </a:r>
            <a:endParaRPr lang="ko-KR" altLang="en-US" sz="1200" b="0" i="0" u="none" strike="noStrike" kern="1200" baseline="0" dirty="0"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5243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2(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온라인 공간의 성희롱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온라인 성희롱이 무엇인지 이해하기 위한 활동입니다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온라인 공간에서는 타인에 대한 외모평가와 비난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루머 등을 무차별적으로 공유하는 행위가 빈번하게 일어나기도 합니다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온라인 공간에서 다른 사람에게 성적 의미의 언어를 전달하거나 성적 모욕을 가하는 것을 온라인 성희롱이라고 합니다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중고등학생을 대상으로 진행된 연구 결과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온라인에서 </a:t>
            </a: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원치않는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성적인 농담이나 욕설을 직접 듣거나 목격하는 등의 경험을 한 적이 있냐는 질문에 전체 응답자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(4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만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3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천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544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명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중 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44.8%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가 그런 경험이 있다고 답했습니다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온라인에서 외모나 몸매에 대해 불쾌한 말을 들은 적이 있다고 답한 학생은 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11.2%,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원하지 않는 사람으로부터 반복적으로 메시지를 받은 적이 있다고 답한 학생이 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11.8%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였습니다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위 연구 결과를 학생들에게 설명하고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위와 같은 경우를 목격한 적이 있는지 질문합니다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이런 경우에는 어떻게 해야 할 지 </a:t>
            </a: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모둠별로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이야기 나누어 보도록 합니다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algn="l"/>
            <a:endParaRPr lang="en-US" altLang="ko-KR" sz="1200" b="0" i="0" u="none" strike="noStrike" kern="1200" baseline="0" dirty="0"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활동지 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3]</a:t>
            </a:r>
            <a:endParaRPr lang="ko-KR" altLang="en-US" sz="1200" b="0" i="0" u="none" strike="noStrike" kern="1200" baseline="0" dirty="0"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8234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15793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수업 마무리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타인을 존중하는 미디어 이용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시민으로 살아가기 위해서는 타인의 권리를 침해하지 않으며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다양한 문제해결에 디지털 미디어를 적절하게 활용할 수 있는 능력이 필요합니다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온라인 속 타인의 사진을 동의 없이 공유하거나 저장하지 않는 것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타인을 존중하며 미디어를 이용하는 것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타인의 권리가 침해되는 것을 목격했을 때 중재할 수 있는 것은 중요합니다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타인을 존중하는 미디어 이용을 위해 갖춰야 할 요건들을 함께 생각해봅니다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b="0" i="0" u="none" strike="noStrike" kern="1200" baseline="0" dirty="0"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15656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1247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7123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학습목표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]</a:t>
            </a:r>
          </a:p>
          <a:p>
            <a:pPr algn="l"/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1.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외모평가의 문제점을 인식할 수 있다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 algn="l"/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2.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상대방의 동의 없는 사진을 저장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공유하는 것의 문제점을 설명할 수 있다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 algn="l"/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3.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온라인 공간 속 성희롱의 유형 및 문제점을 설명할 수 있다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12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2071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178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수업열기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우리 주변의 외모평가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일상생활에서 외모평가가 자연스럽게 일어나고 있다는 것을 인식하도록 하는 활동입니다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위 영상은 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EBS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프로그램 </a:t>
            </a: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까칠남녀에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나왔던 영상입니다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영상을 시청하기에 앞서 재미를 위해 각색된 내용이 포함되어 있다는 것을 알려줍니다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영상을 시청한 후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자유롭게 이야기를 나누어 보도록 합니다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친구와 오랜만에 만났을 때 얼굴이나 외모를 언급하는 습관이 있지는 않은 지 스스로를 되돌아보도록 합니다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algn="l"/>
            <a:endParaRPr lang="en-US" altLang="ko-KR" sz="1200" b="0" i="0" u="none" strike="noStrike" kern="1200" baseline="0" dirty="0"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자료 출처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얼굴평가 없이는 대화가 불가능한 것일까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?(EBS, 2020.6.5.)</a:t>
            </a: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 https://youtu.be/ZM8wzaJyMr4</a:t>
            </a:r>
          </a:p>
          <a:p>
            <a:pPr algn="l"/>
            <a:endParaRPr lang="en-US" altLang="ko-KR" sz="1200" b="0" i="0" u="none" strike="noStrike" kern="1200" baseline="0" dirty="0"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참고 자료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예쁘다고요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? </a:t>
            </a: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외모칭찬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거절합니다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경향신문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2020.4.23.)</a:t>
            </a: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 http://news.khan.co.kr/kh_news/khan_art_view.html?art_id=202004041148001</a:t>
            </a:r>
            <a:endParaRPr lang="ko-KR" altLang="en-US" sz="1200" b="0" i="0" u="none" strike="noStrike" kern="1200" baseline="0" dirty="0"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188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8460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1(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다른 사람의 외모에 대해서 말한다는 것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외모평가의 문제점을 이해하는 활동입니다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외모평가란 타인의 외모를 평가적인 방식으로 언급하는 것을 의미합니다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위 내용은 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2017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년 </a:t>
            </a: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한국여성민우회가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몸무게에 대해서 들은 경험을 트위터를 통해 수집한 것입니다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외모에 대한 발언이 사람에게 상처를 주고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외모 차별을 당연하게 여기게 하고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외모 강박을 자연스럽게 받아들이도록 만들 수도 있습니다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성장 과정에서 외모에 대한 관심을 갖는 것은 자연스러운 일이라고 할 수 있습니다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하지만 사회적 기준에 의해 특정한 외모만을 아름다운 것으로 인식하거나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특정한 기준을 가지고 다른 사람을 함부로 평가하는 것은 문제가 된다는 것을 생각해 볼 수 있도록 합니다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algn="l"/>
            <a:endParaRPr lang="en-US" altLang="ko-KR" sz="1200" b="0" i="0" u="none" strike="noStrike" kern="1200" baseline="0" dirty="0"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자료 출처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#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몸무게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_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연대기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한국여성민우회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 https://www.womenlink.or.kr/minwoo_actions/19256</a:t>
            </a:r>
            <a:endParaRPr lang="ko-KR" altLang="en-US" sz="1200" b="0" i="0" u="none" strike="noStrike" kern="1200" baseline="0" dirty="0"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62201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021845"/>
          </a:xfrm>
        </p:spPr>
        <p:txBody>
          <a:bodyPr/>
          <a:lstStyle/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1(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다른 사람의 외모에 대해서 말한다는 것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미디어 환경에서 외모평가가 더 쉽게 이루어질 수 있다는 것을 이해하기 위한 활동입니다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위 기사는 아이돌 그룹의 멤버로 살아온 스타가 뱃살이나 몸매에 대한 언급으로 괴로웠던 경험을 토로하고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실제로 거식증에 걸려 고통 받았다는 내용입니다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외모에 대한 칭찬 역시 외모에 대한 언급이므로 외모평가에 해당됩니다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외모에 대한 칭찬은 사회가 규정한 미적 기준에 충족한 경우를 중심으로 이루어지므로 칭찬의 의미라고 해도 외모에 대해 언급하는 것이 바람직하지 않습니다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온라인 속에서 이루어질 수 있는 외모평가에 대해서 생각해봅니다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유명인이나 얼굴을 모르는 온라인 속 인물의 외모에 대해 이야기하는 것이 디지털 미디어의 특성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익명성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비대면성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등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을 바탕으로 더 쉽게 이루어질 수 있다는 것을 이해하도록 지도합니다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algn="l"/>
            <a:endParaRPr lang="en-US" altLang="ko-KR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자료 출처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유이 “뱃살 악플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엄청 울었다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… 8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년간 하루 한 끼”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동아닷컴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2020.6.13.)</a:t>
            </a:r>
          </a:p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 https://www.donga.com/news/Entertainment/article/all/20200613/101491603/2</a:t>
            </a:r>
          </a:p>
          <a:p>
            <a:pPr algn="l"/>
            <a:endParaRPr lang="en-US" altLang="ko-KR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활동지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1]</a:t>
            </a:r>
            <a:endParaRPr lang="ko-KR" altLang="en-US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5811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1(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다른 사람의 외모에 대해서 말한다는 것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온라인 공간에서 이루어지는 동의 없는 사진 저장의 문제점을 이해하기 위한 활동입니다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온라인 공간에서 다른 사람의 사진을 저장한 적이 있는지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그 이유는 무엇인지 활동지에 적어보도록 합니다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유명인이나 타인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모르는 타인 혹은 친구 등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의 사진을 저장하는 이유로 예뻐서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분위기가 좋아서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웃겨서 등 다양한 대답이 나올 수 있습니다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어떤 이유가 되었든 동의없이 타인의 얼굴이 찍힌 사진을 공유하거나 저장하면 안 된다는 것을 전달합니다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이는 부모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자녀 간의 관계는 물론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친한 친구 사이라고 해도 마찬가지입니다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개인에게는 자신의 얼굴이 동의 없이 배포되지 않을 권리가 있습니다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초상권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특히 최근에는 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SNS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에 공유한 사진으로 사칭 행위를 하거나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합성 이미지를 만드는 등의 문제가 디지털 성폭력의 한 유형으로 </a:t>
            </a:r>
            <a:r>
              <a:rPr lang="ko-KR" altLang="en-US" sz="1200" b="0" i="0" u="none" strike="noStrike" kern="1200" baseline="0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다루어지기도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합니다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예뻐서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웃겨서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소장하고 싶어서 등의 이유로 동의 없는 사진을 저장하거나 공유했을 때 어떤 문제가 생길 수 있을지 이야기 나누어 봅니다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algn="l"/>
            <a:endParaRPr lang="en-US" altLang="ko-KR" sz="1200" b="0" i="0" u="none" strike="noStrike" kern="1200" baseline="0" dirty="0"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활동지 </a:t>
            </a:r>
            <a:r>
              <a:rPr lang="en-US" altLang="ko-KR" sz="1200" b="0" i="0" u="none" strike="noStrike" kern="1200" baseline="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2]</a:t>
            </a:r>
            <a:endParaRPr lang="ko-KR" altLang="en-US" sz="1200" b="0" i="0" u="none" strike="noStrike" kern="1200" baseline="0" dirty="0"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8650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기본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EC6D188-C10C-4AE8-82C6-883490937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9B7CD-FF78-440E-A66A-0D31D8D47113}" type="datetime1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F86D970-7423-479D-9709-100FE5DC4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0927917-3700-4101-A8E9-952CE7E7C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4731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관련 성취기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EC6D188-C10C-4AE8-82C6-883490937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9B7CD-FF78-440E-A66A-0D31D8D47113}" type="datetime1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F86D970-7423-479D-9709-100FE5DC4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0927917-3700-4101-A8E9-952CE7E7C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F177BFD-0945-4BD4-A79A-9C4B017BCF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69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수업열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B691312-0BFC-4CD2-B110-32F4056050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0A44CB81-2DBC-46B5-8E53-40A473817D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038" y="364985"/>
            <a:ext cx="1691643" cy="28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21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활동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07DD1389-BFE5-43EE-B2B9-361E55D9CF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C873202-E077-4505-BCF8-906AE1D9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8739576-85DD-4B0D-9C6B-17EF6B9087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038" y="364985"/>
            <a:ext cx="1691643" cy="28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70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활동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7A26022C-D833-47DF-9730-00E44F0C95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4362351-C8E2-4852-83E1-166D5D469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1728EA7C-7C50-41D0-AB3B-0C4FB38D41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038" y="364985"/>
            <a:ext cx="1691643" cy="28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62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활동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AA2ADFA0-0327-4525-A0E1-E40598E82A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8AC9190-5E76-414C-96C9-8C5F602FE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B45A3C72-D474-45DC-BE0E-F39860C12E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038" y="364985"/>
            <a:ext cx="1691643" cy="28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34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수업 마무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404999C0-100E-41A7-BE96-914643DE39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84D8B70-663A-4AA7-9F1B-384D31134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9D6F3827-D03D-4973-BD6A-267C1CBFBC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038" y="364985"/>
            <a:ext cx="1691643" cy="28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50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참고 및 추가활동 자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C2B3F950-CBA5-4263-8FFA-78DCE34B8E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A074B846-5048-4C8C-9221-C2578BAE81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88" y="2786961"/>
            <a:ext cx="8065024" cy="282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15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E851-F80A-43E7-8D12-E82B9B427BA4}" type="datetime1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19312" y="6428071"/>
            <a:ext cx="20574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EE7C77EB-9EBE-48E7-9A58-6125A458D1D7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0974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0" r:id="rId2"/>
    <p:sldLayoutId id="2147483662" r:id="rId3"/>
    <p:sldLayoutId id="2147483664" r:id="rId4"/>
    <p:sldLayoutId id="2147483665" r:id="rId5"/>
    <p:sldLayoutId id="2147483666" r:id="rId6"/>
    <p:sldLayoutId id="2147483668" r:id="rId7"/>
    <p:sldLayoutId id="2147483669" r:id="rId8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D6JKhc7TUC0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M8wzaJyMr4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A344C104-DF6D-4A71-8573-40A66657E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571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F5184A7-F3D3-4035-97D3-887AC08BE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2" y="1668776"/>
            <a:ext cx="7360935" cy="3520447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10</a:t>
            </a:fld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0E281-46F0-4E68-9F0D-75C017CBA7FD}"/>
              </a:ext>
            </a:extLst>
          </p:cNvPr>
          <p:cNvSpPr txBox="1"/>
          <p:nvPr/>
        </p:nvSpPr>
        <p:spPr>
          <a:xfrm>
            <a:off x="2689985" y="2550582"/>
            <a:ext cx="3401893" cy="161198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ko-KR" altLang="en-US" sz="4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온라인 공간의</a:t>
            </a:r>
          </a:p>
          <a:p>
            <a:pPr algn="ctr">
              <a:lnSpc>
                <a:spcPts val="6000"/>
              </a:lnSpc>
            </a:pPr>
            <a:r>
              <a:rPr lang="ko-KR" altLang="en-US" sz="4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성희롱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7358082-70A5-4BF8-BC29-5D7CD60A13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09" y="3940219"/>
            <a:ext cx="1639827" cy="18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06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11</a:t>
            </a:fld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5B6E8B-A8CE-45D5-BA48-8DF4390E97E0}"/>
              </a:ext>
            </a:extLst>
          </p:cNvPr>
          <p:cNvSpPr txBox="1"/>
          <p:nvPr/>
        </p:nvSpPr>
        <p:spPr>
          <a:xfrm>
            <a:off x="1509592" y="379867"/>
            <a:ext cx="2026517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온라인 공간의 성희롱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0E281-46F0-4E68-9F0D-75C017CBA7FD}"/>
              </a:ext>
            </a:extLst>
          </p:cNvPr>
          <p:cNvSpPr txBox="1"/>
          <p:nvPr/>
        </p:nvSpPr>
        <p:spPr>
          <a:xfrm>
            <a:off x="1982187" y="1112816"/>
            <a:ext cx="5179623" cy="85408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ko-KR" altLang="en-US" sz="23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성적 언급을 포함하는 외모평가는 성희롱이</a:t>
            </a:r>
          </a:p>
          <a:p>
            <a:pPr algn="ctr">
              <a:lnSpc>
                <a:spcPts val="3000"/>
              </a:lnSpc>
            </a:pPr>
            <a:r>
              <a:rPr lang="ko-KR" altLang="en-US" sz="23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될 수 있습니다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BBC90CA4-C982-4C5D-A03D-4DF693E37FEF}"/>
              </a:ext>
            </a:extLst>
          </p:cNvPr>
          <p:cNvSpPr/>
          <p:nvPr/>
        </p:nvSpPr>
        <p:spPr>
          <a:xfrm>
            <a:off x="4291344" y="6122368"/>
            <a:ext cx="4466112" cy="282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외모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/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성적 매력 평가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…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사적 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대화냐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성희롱이냐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&gt;(YTN, 2017.8.9)</a:t>
            </a:r>
            <a:endParaRPr lang="ko-KR" altLang="en-US" sz="9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1976CB73-F423-4BE9-9C71-D1217DCF3948}"/>
              </a:ext>
            </a:extLst>
          </p:cNvPr>
          <p:cNvGrpSpPr/>
          <p:nvPr/>
        </p:nvGrpSpPr>
        <p:grpSpPr>
          <a:xfrm>
            <a:off x="2061966" y="2416894"/>
            <a:ext cx="5020066" cy="3581407"/>
            <a:chOff x="2061966" y="2416894"/>
            <a:chExt cx="5020066" cy="3581407"/>
          </a:xfrm>
        </p:grpSpPr>
        <p:pic>
          <p:nvPicPr>
            <p:cNvPr id="13" name="그림 12">
              <a:hlinkClick r:id="rId3"/>
              <a:extLst>
                <a:ext uri="{FF2B5EF4-FFF2-40B4-BE49-F238E27FC236}">
                  <a16:creationId xmlns:a16="http://schemas.microsoft.com/office/drawing/2014/main" id="{9C4F0680-5FC8-465B-B27D-142C055E8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1966" y="2416894"/>
              <a:ext cx="5020066" cy="3581407"/>
            </a:xfrm>
            <a:prstGeom prst="rect">
              <a:avLst/>
            </a:prstGeom>
          </p:spPr>
        </p:pic>
        <p:sp>
          <p:nvSpPr>
            <p:cNvPr id="14" name="TextBox 13">
              <a:hlinkClick r:id="rId3"/>
              <a:extLst>
                <a:ext uri="{FF2B5EF4-FFF2-40B4-BE49-F238E27FC236}">
                  <a16:creationId xmlns:a16="http://schemas.microsoft.com/office/drawing/2014/main" id="{421778A1-056C-489C-B186-8EE35A7BC3E7}"/>
                </a:ext>
              </a:extLst>
            </p:cNvPr>
            <p:cNvSpPr txBox="1"/>
            <p:nvPr/>
          </p:nvSpPr>
          <p:spPr>
            <a:xfrm>
              <a:off x="2943743" y="3151629"/>
              <a:ext cx="3491661" cy="63094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ko-KR" altLang="en-US" sz="35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외모평가와 성희롱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7618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23E9B4E-2881-48B2-A57A-A1C0B81B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12</a:t>
            </a:fld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3DE472-4312-4173-A28A-39BB81B1BA81}"/>
              </a:ext>
            </a:extLst>
          </p:cNvPr>
          <p:cNvSpPr txBox="1"/>
          <p:nvPr/>
        </p:nvSpPr>
        <p:spPr>
          <a:xfrm>
            <a:off x="1509592" y="379867"/>
            <a:ext cx="2026517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온라인 공간의 성희롱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FAE7F2-A254-4A47-8DDA-08A84E119975}"/>
              </a:ext>
            </a:extLst>
          </p:cNvPr>
          <p:cNvSpPr txBox="1"/>
          <p:nvPr/>
        </p:nvSpPr>
        <p:spPr>
          <a:xfrm>
            <a:off x="3226918" y="1439589"/>
            <a:ext cx="2690160" cy="51552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ko-KR" altLang="en-US" sz="3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온라인 성희롱</a:t>
            </a:r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EB1B2FE7-E97A-4D20-9F38-E103EB698EE1}"/>
              </a:ext>
            </a:extLst>
          </p:cNvPr>
          <p:cNvGrpSpPr/>
          <p:nvPr/>
        </p:nvGrpSpPr>
        <p:grpSpPr>
          <a:xfrm>
            <a:off x="7785141" y="1128212"/>
            <a:ext cx="972314" cy="853442"/>
            <a:chOff x="7785141" y="1128212"/>
            <a:chExt cx="972314" cy="853442"/>
          </a:xfrm>
        </p:grpSpPr>
        <p:pic>
          <p:nvPicPr>
            <p:cNvPr id="37" name="그림 36">
              <a:extLst>
                <a:ext uri="{FF2B5EF4-FFF2-40B4-BE49-F238E27FC236}">
                  <a16:creationId xmlns:a16="http://schemas.microsoft.com/office/drawing/2014/main" id="{39719209-FCB6-4C27-905C-25F93A4F7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5141" y="1128212"/>
              <a:ext cx="972314" cy="85344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DE2CCA3-B7C2-4581-8793-EE90A459DEB5}"/>
                </a:ext>
              </a:extLst>
            </p:cNvPr>
            <p:cNvSpPr txBox="1"/>
            <p:nvPr/>
          </p:nvSpPr>
          <p:spPr>
            <a:xfrm>
              <a:off x="7851577" y="1186234"/>
              <a:ext cx="665567" cy="70724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ko-KR" altLang="en-US" sz="1400" dirty="0" err="1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활동지</a:t>
              </a:r>
              <a:b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3</a:t>
              </a:r>
              <a:endPara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DABF47DE-5F8B-42B0-9549-59889108A248}"/>
              </a:ext>
            </a:extLst>
          </p:cNvPr>
          <p:cNvGrpSpPr/>
          <p:nvPr/>
        </p:nvGrpSpPr>
        <p:grpSpPr>
          <a:xfrm>
            <a:off x="801068" y="2454347"/>
            <a:ext cx="7650496" cy="3209551"/>
            <a:chOff x="801068" y="2454347"/>
            <a:chExt cx="7650496" cy="3209551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376F090D-B300-415F-9655-3EC8117F0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68" y="2454347"/>
              <a:ext cx="7650496" cy="3209551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CC262FF-EF69-46BE-A54D-BC581E32BE54}"/>
                </a:ext>
              </a:extLst>
            </p:cNvPr>
            <p:cNvSpPr txBox="1"/>
            <p:nvPr/>
          </p:nvSpPr>
          <p:spPr>
            <a:xfrm>
              <a:off x="2145221" y="2563735"/>
              <a:ext cx="3445174" cy="71109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ko-KR" altLang="en-US" sz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온라인에서 음란한 농담이나 성적인 욕설을</a:t>
              </a:r>
            </a:p>
            <a:p>
              <a:pPr>
                <a:lnSpc>
                  <a:spcPts val="2500"/>
                </a:lnSpc>
              </a:pPr>
              <a:r>
                <a:rPr lang="ko-KR" altLang="en-US" sz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직접 듣거나 목격한 적 있다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52B5DFA-B28D-4A97-BC2E-D273A13B9CDF}"/>
                </a:ext>
              </a:extLst>
            </p:cNvPr>
            <p:cNvSpPr txBox="1"/>
            <p:nvPr/>
          </p:nvSpPr>
          <p:spPr>
            <a:xfrm>
              <a:off x="2145221" y="3695143"/>
              <a:ext cx="2416046" cy="71109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ko-KR" altLang="en-US" sz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온라인에서 외모</a:t>
              </a:r>
              <a:r>
                <a:rPr lang="en-US" altLang="ko-KR" sz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·</a:t>
              </a:r>
              <a:r>
                <a:rPr lang="ko-KR" altLang="en-US" sz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몸매에 대해</a:t>
              </a:r>
            </a:p>
            <a:p>
              <a:pPr>
                <a:lnSpc>
                  <a:spcPts val="2500"/>
                </a:lnSpc>
              </a:pPr>
              <a:r>
                <a:rPr lang="ko-KR" altLang="en-US" sz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불쾌한 말을 들은 적 있다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BF3A987-175B-45DA-B411-0360A46B893F}"/>
                </a:ext>
              </a:extLst>
            </p:cNvPr>
            <p:cNvSpPr txBox="1"/>
            <p:nvPr/>
          </p:nvSpPr>
          <p:spPr>
            <a:xfrm>
              <a:off x="2145221" y="4780411"/>
              <a:ext cx="3102131" cy="71109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ko-KR" altLang="en-US" sz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원하지 않는 사람으로부터 성과 관련한</a:t>
              </a:r>
            </a:p>
            <a:p>
              <a:pPr>
                <a:lnSpc>
                  <a:spcPts val="2500"/>
                </a:lnSpc>
              </a:pPr>
              <a:r>
                <a:rPr lang="ko-KR" altLang="en-US" sz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메시지를 받은 적 있다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7AA8136-5FA5-467D-B1BE-CFB28324205B}"/>
                </a:ext>
              </a:extLst>
            </p:cNvPr>
            <p:cNvSpPr txBox="1"/>
            <p:nvPr/>
          </p:nvSpPr>
          <p:spPr>
            <a:xfrm>
              <a:off x="6377408" y="3555476"/>
              <a:ext cx="1867819" cy="954107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sz="2800" b="1" dirty="0">
                  <a:solidFill>
                    <a:srgbClr val="00A8E5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어떻게 해야</a:t>
              </a:r>
            </a:p>
            <a:p>
              <a:pPr algn="ctr"/>
              <a:r>
                <a:rPr lang="ko-KR" altLang="en-US" sz="2800" b="1" dirty="0">
                  <a:solidFill>
                    <a:srgbClr val="00A8E5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할까요</a:t>
              </a:r>
              <a:r>
                <a:rPr lang="en-US" altLang="ko-KR" sz="2800" b="1" dirty="0">
                  <a:solidFill>
                    <a:srgbClr val="00A8E5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2800" b="1" dirty="0">
                <a:solidFill>
                  <a:srgbClr val="00A8E5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3965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F5184A7-F3D3-4035-97D3-887AC08BE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2" y="1668776"/>
            <a:ext cx="7360935" cy="3520447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13</a:t>
            </a:fld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0E281-46F0-4E68-9F0D-75C017CBA7FD}"/>
              </a:ext>
            </a:extLst>
          </p:cNvPr>
          <p:cNvSpPr txBox="1"/>
          <p:nvPr/>
        </p:nvSpPr>
        <p:spPr>
          <a:xfrm>
            <a:off x="2445573" y="2487772"/>
            <a:ext cx="3916457" cy="161198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ko-KR" altLang="en-US" sz="4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타인을 존중하는</a:t>
            </a:r>
          </a:p>
          <a:p>
            <a:pPr algn="ctr">
              <a:lnSpc>
                <a:spcPts val="6000"/>
              </a:lnSpc>
            </a:pPr>
            <a:r>
              <a:rPr lang="ko-KR" altLang="en-US" sz="4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미디어 이용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4B9EBC0-7263-4478-96FC-2F885C0D29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09" y="3940219"/>
            <a:ext cx="1639827" cy="18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82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BEBA695C-81EB-4486-B6CD-D5B8EFEEA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719" y="2982405"/>
            <a:ext cx="1524550" cy="1446937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23E9B4E-2881-48B2-A57A-A1C0B81B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14</a:t>
            </a:fld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003D05-9AEA-40C1-97C2-38BFD88A1E2F}"/>
              </a:ext>
            </a:extLst>
          </p:cNvPr>
          <p:cNvSpPr txBox="1"/>
          <p:nvPr/>
        </p:nvSpPr>
        <p:spPr>
          <a:xfrm>
            <a:off x="2797732" y="1917819"/>
            <a:ext cx="4964821" cy="46551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lnSpc>
                <a:spcPts val="3000"/>
              </a:lnSpc>
            </a:pPr>
            <a:r>
              <a:rPr lang="ko-KR" altLang="en-US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외모를 기준으로 타인을 평가하지 않습니다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EFC22F-A000-4A18-9DAF-7BA84A47C39A}"/>
              </a:ext>
            </a:extLst>
          </p:cNvPr>
          <p:cNvSpPr txBox="1"/>
          <p:nvPr/>
        </p:nvSpPr>
        <p:spPr>
          <a:xfrm>
            <a:off x="1833442" y="351292"/>
            <a:ext cx="2656496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타인을 존중하는 미디어 이용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E01F291-F54E-4965-8CB0-36CB8B884936}"/>
              </a:ext>
            </a:extLst>
          </p:cNvPr>
          <p:cNvSpPr txBox="1"/>
          <p:nvPr/>
        </p:nvSpPr>
        <p:spPr>
          <a:xfrm>
            <a:off x="1317401" y="3380589"/>
            <a:ext cx="5530681" cy="46551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lnSpc>
                <a:spcPts val="3000"/>
              </a:lnSpc>
            </a:pPr>
            <a:r>
              <a:rPr lang="ko-KR" altLang="en-US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동의 없이 사진을 공유하거나 저장하지 않습니다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3CB555D-F697-4D7A-97C8-304FE5A074B9}"/>
              </a:ext>
            </a:extLst>
          </p:cNvPr>
          <p:cNvSpPr txBox="1"/>
          <p:nvPr/>
        </p:nvSpPr>
        <p:spPr>
          <a:xfrm>
            <a:off x="2982272" y="4785344"/>
            <a:ext cx="4838184" cy="85023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lnSpc>
                <a:spcPts val="3000"/>
              </a:lnSpc>
            </a:pPr>
            <a:r>
              <a:rPr lang="ko-KR" altLang="en-US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타인의 권리가 침해되는 것을 목격했을 때 </a:t>
            </a:r>
            <a:br>
              <a:rPr lang="en-US" altLang="ko-KR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중재할 수 있습니다</a:t>
            </a:r>
          </a:p>
        </p:txBody>
      </p:sp>
      <p:sp>
        <p:nvSpPr>
          <p:cNvPr id="12" name="이등변 삼각형 11">
            <a:extLst>
              <a:ext uri="{FF2B5EF4-FFF2-40B4-BE49-F238E27FC236}">
                <a16:creationId xmlns:a16="http://schemas.microsoft.com/office/drawing/2014/main" id="{5FDCF73A-02FF-4F1F-B7A0-B1A15B17C263}"/>
              </a:ext>
            </a:extLst>
          </p:cNvPr>
          <p:cNvSpPr/>
          <p:nvPr/>
        </p:nvSpPr>
        <p:spPr>
          <a:xfrm rot="5400000">
            <a:off x="2677663" y="2104640"/>
            <a:ext cx="139337" cy="120118"/>
          </a:xfrm>
          <a:prstGeom prst="triangle">
            <a:avLst/>
          </a:prstGeom>
          <a:solidFill>
            <a:srgbClr val="08B8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이등변 삼각형 41">
            <a:extLst>
              <a:ext uri="{FF2B5EF4-FFF2-40B4-BE49-F238E27FC236}">
                <a16:creationId xmlns:a16="http://schemas.microsoft.com/office/drawing/2014/main" id="{1233DEFF-145F-44B8-B171-99EC90F3E13D}"/>
              </a:ext>
            </a:extLst>
          </p:cNvPr>
          <p:cNvSpPr/>
          <p:nvPr/>
        </p:nvSpPr>
        <p:spPr>
          <a:xfrm rot="5400000">
            <a:off x="1197332" y="3576146"/>
            <a:ext cx="139337" cy="120118"/>
          </a:xfrm>
          <a:prstGeom prst="triangle">
            <a:avLst/>
          </a:prstGeom>
          <a:solidFill>
            <a:srgbClr val="08B8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이등변 삼각형 45">
            <a:extLst>
              <a:ext uri="{FF2B5EF4-FFF2-40B4-BE49-F238E27FC236}">
                <a16:creationId xmlns:a16="http://schemas.microsoft.com/office/drawing/2014/main" id="{521EF081-3C48-410F-9FD8-964BAFB2CC6F}"/>
              </a:ext>
            </a:extLst>
          </p:cNvPr>
          <p:cNvSpPr/>
          <p:nvPr/>
        </p:nvSpPr>
        <p:spPr>
          <a:xfrm rot="5400000">
            <a:off x="2780553" y="4968781"/>
            <a:ext cx="139337" cy="120118"/>
          </a:xfrm>
          <a:prstGeom prst="triangle">
            <a:avLst/>
          </a:prstGeom>
          <a:solidFill>
            <a:srgbClr val="08B8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58226AD-329D-440E-A208-405CD664DF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83" y="1264289"/>
            <a:ext cx="1490964" cy="1738054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A2418D1A-85A4-4E37-B331-5D4C7B59E5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92" y="4282032"/>
            <a:ext cx="1429515" cy="159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65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0B5B3B-2F83-46D2-9E64-BC477DFDDDD5}"/>
              </a:ext>
            </a:extLst>
          </p:cNvPr>
          <p:cNvSpPr txBox="1"/>
          <p:nvPr/>
        </p:nvSpPr>
        <p:spPr>
          <a:xfrm>
            <a:off x="470612" y="1377646"/>
            <a:ext cx="6891630" cy="334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동영상 </a:t>
            </a:r>
            <a:r>
              <a:rPr lang="en-US" altLang="ko-KR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en-US" altLang="ko-KR" sz="13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13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학교에서 예쁘다</a:t>
            </a:r>
            <a:r>
              <a:rPr lang="en-US" altLang="ko-KR" sz="13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3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멋지다라는</a:t>
            </a:r>
            <a:r>
              <a:rPr lang="ko-KR" altLang="en-US" sz="13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칭찬도 안 되나요</a:t>
            </a:r>
            <a:r>
              <a:rPr lang="en-US" altLang="ko-KR" sz="13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?&gt;(</a:t>
            </a:r>
            <a:r>
              <a:rPr lang="ko-KR" altLang="en-US" sz="13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한국양성평등교육진흥원</a:t>
            </a:r>
            <a:r>
              <a:rPr lang="ko-KR" altLang="en-US" sz="13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</a:t>
            </a:r>
            <a:r>
              <a:rPr lang="ko-KR" altLang="en-US" sz="13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젠더온</a:t>
            </a:r>
            <a:r>
              <a:rPr lang="en-US" altLang="ko-KR" sz="13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2019) </a:t>
            </a:r>
            <a:endParaRPr lang="ko-KR" altLang="en-US" sz="13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B435FA-9E43-4545-9A39-559AA8044206}"/>
              </a:ext>
            </a:extLst>
          </p:cNvPr>
          <p:cNvSpPr txBox="1"/>
          <p:nvPr/>
        </p:nvSpPr>
        <p:spPr>
          <a:xfrm>
            <a:off x="470612" y="1794106"/>
            <a:ext cx="8294258" cy="334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동영상 </a:t>
            </a:r>
            <a:r>
              <a:rPr lang="en-US" altLang="ko-KR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en-US" altLang="ko-KR" sz="13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13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성인지 감수성을 가진 초등학생들이 </a:t>
            </a:r>
            <a:r>
              <a:rPr lang="ko-KR" altLang="en-US" sz="13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아는형님을</a:t>
            </a:r>
            <a:r>
              <a:rPr lang="ko-KR" altLang="en-US" sz="13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봤을 때 나오는 </a:t>
            </a:r>
            <a:r>
              <a:rPr lang="ko-KR" altLang="en-US" sz="13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찐반응</a:t>
            </a:r>
            <a:r>
              <a:rPr lang="en-US" altLang="ko-KR" sz="13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13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한국양성평등교육진흥원</a:t>
            </a:r>
            <a:r>
              <a:rPr lang="ko-KR" altLang="en-US" sz="13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</a:t>
            </a:r>
            <a:r>
              <a:rPr lang="ko-KR" altLang="en-US" sz="13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젠더온</a:t>
            </a:r>
            <a:r>
              <a:rPr lang="en-US" altLang="ko-KR" sz="13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2020)</a:t>
            </a:r>
            <a:endParaRPr lang="ko-KR" altLang="en-US" sz="13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B435FA-9E43-4545-9A39-559AA8044206}"/>
              </a:ext>
            </a:extLst>
          </p:cNvPr>
          <p:cNvSpPr txBox="1"/>
          <p:nvPr/>
        </p:nvSpPr>
        <p:spPr>
          <a:xfrm>
            <a:off x="470612" y="2210566"/>
            <a:ext cx="5724644" cy="334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동영상</a:t>
            </a:r>
            <a:r>
              <a:rPr lang="en-US" altLang="ko-KR" sz="13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en-US" altLang="ko-KR" sz="13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13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단톡방</a:t>
            </a:r>
            <a:r>
              <a:rPr lang="ko-KR" altLang="en-US" sz="13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피해자로서 내가 느낀 것</a:t>
            </a:r>
            <a:r>
              <a:rPr lang="en-US" altLang="ko-KR" sz="13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13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한국양성평등교육진흥원</a:t>
            </a:r>
            <a:r>
              <a:rPr lang="ko-KR" altLang="en-US" sz="13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</a:t>
            </a:r>
            <a:r>
              <a:rPr lang="ko-KR" altLang="en-US" sz="13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젠더온</a:t>
            </a:r>
            <a:r>
              <a:rPr lang="en-US" altLang="ko-KR" sz="13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2020)</a:t>
            </a:r>
            <a:endParaRPr lang="ko-KR" altLang="en-US" sz="13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3EE9FC59-5C29-4807-A1E1-9061FED1851D}"/>
              </a:ext>
            </a:extLst>
          </p:cNvPr>
          <p:cNvSpPr/>
          <p:nvPr/>
        </p:nvSpPr>
        <p:spPr>
          <a:xfrm>
            <a:off x="7493313" y="691098"/>
            <a:ext cx="12170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1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발행연도</a:t>
            </a:r>
            <a:r>
              <a:rPr lang="ko-KR" altLang="en-US" sz="1100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lang="en-US" altLang="ko-KR" sz="1100" dirty="0">
                <a:solidFill>
                  <a:prstClr val="black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2020</a:t>
            </a:r>
            <a:r>
              <a:rPr lang="ko-KR" altLang="en-US" sz="1100" dirty="0">
                <a:solidFill>
                  <a:prstClr val="black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년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59576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E237E91-5E40-4EA0-8E4D-CE6F6F5328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20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6544DB92-8E81-48DD-B4E9-E896B17DBD84}"/>
              </a:ext>
            </a:extLst>
          </p:cNvPr>
          <p:cNvCxnSpPr>
            <a:cxnSpLocks/>
          </p:cNvCxnSpPr>
          <p:nvPr/>
        </p:nvCxnSpPr>
        <p:spPr>
          <a:xfrm>
            <a:off x="555515" y="1611516"/>
            <a:ext cx="80329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ABD970AE-5598-444E-959A-0FBAC1C801CC}"/>
              </a:ext>
            </a:extLst>
          </p:cNvPr>
          <p:cNvCxnSpPr>
            <a:cxnSpLocks/>
          </p:cNvCxnSpPr>
          <p:nvPr/>
        </p:nvCxnSpPr>
        <p:spPr>
          <a:xfrm>
            <a:off x="555515" y="6102035"/>
            <a:ext cx="80329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FD02839F-4F2F-4A3C-A7EA-B02B620C27D7}"/>
              </a:ext>
            </a:extLst>
          </p:cNvPr>
          <p:cNvCxnSpPr>
            <a:cxnSpLocks/>
          </p:cNvCxnSpPr>
          <p:nvPr/>
        </p:nvCxnSpPr>
        <p:spPr>
          <a:xfrm>
            <a:off x="555515" y="3023856"/>
            <a:ext cx="803297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5CA3A25D-7388-4815-8CD4-68F557A34A88}"/>
              </a:ext>
            </a:extLst>
          </p:cNvPr>
          <p:cNvCxnSpPr>
            <a:cxnSpLocks/>
          </p:cNvCxnSpPr>
          <p:nvPr/>
        </p:nvCxnSpPr>
        <p:spPr>
          <a:xfrm>
            <a:off x="555515" y="4562947"/>
            <a:ext cx="803297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B69FF2B-5C15-4322-BE4E-26A5D7E71505}"/>
              </a:ext>
            </a:extLst>
          </p:cNvPr>
          <p:cNvSpPr txBox="1"/>
          <p:nvPr/>
        </p:nvSpPr>
        <p:spPr>
          <a:xfrm>
            <a:off x="2082124" y="1891928"/>
            <a:ext cx="6792244" cy="8479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[9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국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01-11]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매체 자료의 효과를 판단하며 듣는다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</a:p>
          <a:p>
            <a:pPr>
              <a:lnSpc>
                <a:spcPts val="2000"/>
              </a:lnSpc>
            </a:pP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[9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국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02-07]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매체에 드러난 다양한 표현 방법과 의도를 평가하며 읽는다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</a:p>
          <a:p>
            <a:pPr>
              <a:lnSpc>
                <a:spcPts val="2000"/>
              </a:lnSpc>
            </a:pP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[9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국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03-08]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영상이나 인터넷 등의 매체 특성을 고려하여 생각이나 느낌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경험을 표현한다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E750EC-CF0D-48E8-AB1F-08A75F2893E2}"/>
              </a:ext>
            </a:extLst>
          </p:cNvPr>
          <p:cNvSpPr txBox="1"/>
          <p:nvPr/>
        </p:nvSpPr>
        <p:spPr>
          <a:xfrm>
            <a:off x="2102161" y="3498502"/>
            <a:ext cx="6566221" cy="591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0" indent="-1080000">
              <a:lnSpc>
                <a:spcPts val="2000"/>
              </a:lnSpc>
            </a:pP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[9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일사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)02-03]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대중매체와 대중문화의 의미와 특징을 이해하고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</a:t>
            </a:r>
          </a:p>
          <a:p>
            <a:pPr marL="734400" indent="720000">
              <a:lnSpc>
                <a:spcPts val="2000"/>
              </a:lnSpc>
            </a:pP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대중문화를 비판적으로 평가하는 태도를 가진다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A33806-8A4C-47DF-8214-3410A73315DB}"/>
              </a:ext>
            </a:extLst>
          </p:cNvPr>
          <p:cNvSpPr txBox="1"/>
          <p:nvPr/>
        </p:nvSpPr>
        <p:spPr>
          <a:xfrm>
            <a:off x="2082124" y="4906733"/>
            <a:ext cx="6868929" cy="591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7425" indent="-987425">
              <a:lnSpc>
                <a:spcPts val="2000"/>
              </a:lnSpc>
            </a:pP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[9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보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05-05]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대중 매체를 통한 음란물과 성 상품화가 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섹슈얼리티에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미치는 영향을</a:t>
            </a:r>
          </a:p>
          <a:p>
            <a:pPr marL="493200" indent="486000">
              <a:lnSpc>
                <a:spcPts val="2000"/>
              </a:lnSpc>
            </a:pP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토론하여 비판적 대안을 제시한다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42BDAB5-DEF8-438C-9FFF-5C6493DCC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14" y="1723325"/>
            <a:ext cx="926594" cy="1188722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EA540A4-350C-4B1B-8144-36557CE6F1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14" y="3197515"/>
            <a:ext cx="926594" cy="119177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AE3C47BF-80CC-407A-A5F1-CEE1932F09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14" y="4736605"/>
            <a:ext cx="926594" cy="119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96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F5184A7-F3D3-4035-97D3-887AC08BE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2" y="1668776"/>
            <a:ext cx="7360935" cy="3520447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4</a:t>
            </a:fld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0E281-46F0-4E68-9F0D-75C017CBA7FD}"/>
              </a:ext>
            </a:extLst>
          </p:cNvPr>
          <p:cNvSpPr txBox="1"/>
          <p:nvPr/>
        </p:nvSpPr>
        <p:spPr>
          <a:xfrm>
            <a:off x="2947267" y="2550582"/>
            <a:ext cx="2887329" cy="161198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ko-KR" altLang="en-US" sz="4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우리 주변의</a:t>
            </a:r>
          </a:p>
          <a:p>
            <a:pPr algn="ctr">
              <a:lnSpc>
                <a:spcPts val="6000"/>
              </a:lnSpc>
            </a:pPr>
            <a:r>
              <a:rPr lang="ko-KR" altLang="en-US" sz="4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외모평가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0E8D489-BB83-4B01-9770-435A99FAB9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09" y="3940219"/>
            <a:ext cx="1639827" cy="18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60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5</a:t>
            </a:fld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5B6E8B-A8CE-45D5-BA48-8DF4390E97E0}"/>
              </a:ext>
            </a:extLst>
          </p:cNvPr>
          <p:cNvSpPr txBox="1"/>
          <p:nvPr/>
        </p:nvSpPr>
        <p:spPr>
          <a:xfrm>
            <a:off x="1509592" y="379867"/>
            <a:ext cx="2026517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우리 주변의 외모평가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0E281-46F0-4E68-9F0D-75C017CBA7FD}"/>
              </a:ext>
            </a:extLst>
          </p:cNvPr>
          <p:cNvSpPr txBox="1"/>
          <p:nvPr/>
        </p:nvSpPr>
        <p:spPr>
          <a:xfrm>
            <a:off x="1778358" y="1108969"/>
            <a:ext cx="5822428" cy="86177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ko-KR" altLang="en-US" sz="2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일상생활에서 외모평가는 얼마나 자연스럽게</a:t>
            </a:r>
          </a:p>
          <a:p>
            <a:pPr algn="ctr">
              <a:lnSpc>
                <a:spcPts val="3000"/>
              </a:lnSpc>
            </a:pPr>
            <a:r>
              <a:rPr lang="ko-KR" altLang="en-US" sz="2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일어나고 있나요</a:t>
            </a:r>
            <a:r>
              <a:rPr lang="en-US" altLang="ko-KR" sz="2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5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BBC90CA4-C982-4C5D-A03D-4DF693E37FEF}"/>
              </a:ext>
            </a:extLst>
          </p:cNvPr>
          <p:cNvSpPr/>
          <p:nvPr/>
        </p:nvSpPr>
        <p:spPr>
          <a:xfrm>
            <a:off x="4997514" y="6122368"/>
            <a:ext cx="3759942" cy="282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얼굴평가 없이는 대화가 불가능한 것일까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?&gt;(EBS, 2020.6.5.)</a:t>
            </a:r>
            <a:endParaRPr lang="ko-KR" altLang="en-US" sz="9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1976CB73-F423-4BE9-9C71-D1217DCF3948}"/>
              </a:ext>
            </a:extLst>
          </p:cNvPr>
          <p:cNvGrpSpPr/>
          <p:nvPr/>
        </p:nvGrpSpPr>
        <p:grpSpPr>
          <a:xfrm>
            <a:off x="2061966" y="2416894"/>
            <a:ext cx="5020066" cy="3581407"/>
            <a:chOff x="2061966" y="2416894"/>
            <a:chExt cx="5020066" cy="3581407"/>
          </a:xfrm>
        </p:grpSpPr>
        <p:pic>
          <p:nvPicPr>
            <p:cNvPr id="13" name="그림 12">
              <a:hlinkClick r:id="rId3"/>
              <a:extLst>
                <a:ext uri="{FF2B5EF4-FFF2-40B4-BE49-F238E27FC236}">
                  <a16:creationId xmlns:a16="http://schemas.microsoft.com/office/drawing/2014/main" id="{9C4F0680-5FC8-465B-B27D-142C055E8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1966" y="2416894"/>
              <a:ext cx="5020066" cy="3581407"/>
            </a:xfrm>
            <a:prstGeom prst="rect">
              <a:avLst/>
            </a:prstGeom>
          </p:spPr>
        </p:pic>
        <p:sp>
          <p:nvSpPr>
            <p:cNvPr id="14" name="TextBox 13">
              <a:hlinkClick r:id="rId3"/>
              <a:extLst>
                <a:ext uri="{FF2B5EF4-FFF2-40B4-BE49-F238E27FC236}">
                  <a16:creationId xmlns:a16="http://schemas.microsoft.com/office/drawing/2014/main" id="{421778A1-056C-489C-B186-8EE35A7BC3E7}"/>
                </a:ext>
              </a:extLst>
            </p:cNvPr>
            <p:cNvSpPr txBox="1"/>
            <p:nvPr/>
          </p:nvSpPr>
          <p:spPr>
            <a:xfrm>
              <a:off x="2914086" y="2913795"/>
              <a:ext cx="3550972" cy="103041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3700"/>
                </a:lnSpc>
              </a:pPr>
              <a:r>
                <a:rPr lang="ko-KR" altLang="en-US" sz="28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얼굴평가 없이는 대화가</a:t>
              </a:r>
            </a:p>
            <a:p>
              <a:pPr algn="ctr">
                <a:lnSpc>
                  <a:spcPts val="3700"/>
                </a:lnSpc>
              </a:pPr>
              <a:r>
                <a:rPr lang="ko-KR" altLang="en-US" sz="28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불가능한 것일까</a:t>
              </a:r>
              <a:r>
                <a:rPr lang="en-US" altLang="ko-KR" sz="28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28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2816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F5184A7-F3D3-4035-97D3-887AC08BE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2" y="1668776"/>
            <a:ext cx="7360935" cy="3520447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6</a:t>
            </a:fld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0E281-46F0-4E68-9F0D-75C017CBA7FD}"/>
              </a:ext>
            </a:extLst>
          </p:cNvPr>
          <p:cNvSpPr txBox="1"/>
          <p:nvPr/>
        </p:nvSpPr>
        <p:spPr>
          <a:xfrm>
            <a:off x="2702855" y="2103052"/>
            <a:ext cx="3401893" cy="238142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ko-KR" altLang="en-US" sz="4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다른 사람의</a:t>
            </a:r>
          </a:p>
          <a:p>
            <a:pPr algn="ctr">
              <a:lnSpc>
                <a:spcPts val="6000"/>
              </a:lnSpc>
            </a:pPr>
            <a:r>
              <a:rPr lang="ko-KR" altLang="en-US" sz="4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외모에 대해서</a:t>
            </a:r>
          </a:p>
          <a:p>
            <a:pPr algn="ctr">
              <a:lnSpc>
                <a:spcPts val="6000"/>
              </a:lnSpc>
            </a:pPr>
            <a:r>
              <a:rPr lang="ko-KR" altLang="en-US" sz="4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말한다는 것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6D35975-8AAE-439C-BEB8-EDDA3494B3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09" y="3940219"/>
            <a:ext cx="1639827" cy="18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83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7</a:t>
            </a:fld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5B6E8B-A8CE-45D5-BA48-8DF4390E97E0}"/>
              </a:ext>
            </a:extLst>
          </p:cNvPr>
          <p:cNvSpPr txBox="1"/>
          <p:nvPr/>
        </p:nvSpPr>
        <p:spPr>
          <a:xfrm>
            <a:off x="1509592" y="379867"/>
            <a:ext cx="3528530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다른 사람의 외모에 대해서 말한다는 것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BBC90CA4-C982-4C5D-A03D-4DF693E37FEF}"/>
              </a:ext>
            </a:extLst>
          </p:cNvPr>
          <p:cNvSpPr/>
          <p:nvPr/>
        </p:nvSpPr>
        <p:spPr>
          <a:xfrm>
            <a:off x="6038850" y="6122368"/>
            <a:ext cx="2718605" cy="282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&lt;#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몸무게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_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연대기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한국여성민우회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2017)</a:t>
            </a:r>
            <a:endParaRPr lang="ko-KR" altLang="en-US" sz="9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0E281-46F0-4E68-9F0D-75C017CBA7FD}"/>
              </a:ext>
            </a:extLst>
          </p:cNvPr>
          <p:cNvSpPr txBox="1"/>
          <p:nvPr/>
        </p:nvSpPr>
        <p:spPr>
          <a:xfrm>
            <a:off x="1220487" y="1301329"/>
            <a:ext cx="6824305" cy="4770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ko-KR" altLang="en-US" sz="2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외모에 대한 언급은 사람들에게 어떤 상처를 줄까요</a:t>
            </a:r>
            <a:r>
              <a:rPr lang="en-US" altLang="ko-KR" sz="2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5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BC4194C-34EE-40D3-A8A8-DE635AFEF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36" y="2188581"/>
            <a:ext cx="7754128" cy="367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27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3B39FD4C-6479-42A6-969B-80C55CE360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48" y="2261157"/>
            <a:ext cx="7714504" cy="3468631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8</a:t>
            </a:fld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5B6E8B-A8CE-45D5-BA48-8DF4390E97E0}"/>
              </a:ext>
            </a:extLst>
          </p:cNvPr>
          <p:cNvSpPr txBox="1"/>
          <p:nvPr/>
        </p:nvSpPr>
        <p:spPr>
          <a:xfrm>
            <a:off x="1509592" y="379867"/>
            <a:ext cx="3528530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다른 사람의 외모에 대해서 말한다는 것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BBC90CA4-C982-4C5D-A03D-4DF693E37FEF}"/>
              </a:ext>
            </a:extLst>
          </p:cNvPr>
          <p:cNvSpPr/>
          <p:nvPr/>
        </p:nvSpPr>
        <p:spPr>
          <a:xfrm>
            <a:off x="6038850" y="6122368"/>
            <a:ext cx="2718605" cy="282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동아닷컴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&gt;(2020.6.13.)</a:t>
            </a:r>
            <a:endParaRPr lang="ko-KR" altLang="en-US" sz="9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0E281-46F0-4E68-9F0D-75C017CBA7FD}"/>
              </a:ext>
            </a:extLst>
          </p:cNvPr>
          <p:cNvSpPr txBox="1"/>
          <p:nvPr/>
        </p:nvSpPr>
        <p:spPr>
          <a:xfrm>
            <a:off x="2256028" y="1108969"/>
            <a:ext cx="4753224" cy="86177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ko-KR" altLang="en-US" sz="2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온라인에서는 왜 외모평가가 더 쉽게</a:t>
            </a:r>
          </a:p>
          <a:p>
            <a:pPr algn="ctr">
              <a:lnSpc>
                <a:spcPts val="3000"/>
              </a:lnSpc>
            </a:pPr>
            <a:r>
              <a:rPr lang="ko-KR" altLang="en-US" sz="2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이루어질까요</a:t>
            </a:r>
            <a:r>
              <a:rPr lang="en-US" altLang="ko-KR" sz="2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5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5A4E6D0E-04AF-4FAB-AEC7-8C72C9984F29}"/>
              </a:ext>
            </a:extLst>
          </p:cNvPr>
          <p:cNvSpPr/>
          <p:nvPr/>
        </p:nvSpPr>
        <p:spPr>
          <a:xfrm>
            <a:off x="3104147" y="3183358"/>
            <a:ext cx="5080186" cy="1350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ko-KR" sz="1450" dirty="0">
                <a:latin typeface="+mj-ea"/>
                <a:ea typeface="+mj-ea"/>
              </a:rPr>
              <a:t>“</a:t>
            </a:r>
            <a:r>
              <a:rPr lang="ko-KR" altLang="en-US" sz="1450" dirty="0">
                <a:latin typeface="+mj-ea"/>
                <a:ea typeface="+mj-ea"/>
              </a:rPr>
              <a:t>데뷔한 지 얼마 안 됐기 때문에 악플에 굉장히 스트레스를 받았어요</a:t>
            </a:r>
            <a:r>
              <a:rPr lang="en-US" altLang="ko-KR" sz="1450" dirty="0">
                <a:latin typeface="+mj-ea"/>
                <a:ea typeface="+mj-ea"/>
              </a:rPr>
              <a:t>.</a:t>
            </a:r>
          </a:p>
          <a:p>
            <a:pPr>
              <a:lnSpc>
                <a:spcPts val="2500"/>
              </a:lnSpc>
            </a:pPr>
            <a:r>
              <a:rPr lang="en-US" altLang="ko-KR" sz="1450" dirty="0">
                <a:latin typeface="+mj-ea"/>
                <a:ea typeface="+mj-ea"/>
              </a:rPr>
              <a:t>‘</a:t>
            </a:r>
            <a:r>
              <a:rPr lang="ko-KR" altLang="en-US" sz="1450" dirty="0" err="1">
                <a:latin typeface="+mj-ea"/>
                <a:ea typeface="+mj-ea"/>
              </a:rPr>
              <a:t>ㅇㅇ뱃살’이</a:t>
            </a:r>
            <a:r>
              <a:rPr lang="ko-KR" altLang="en-US" sz="1450" dirty="0">
                <a:latin typeface="+mj-ea"/>
                <a:ea typeface="+mj-ea"/>
              </a:rPr>
              <a:t> 논란이 되니까 어린 나이에 상처를 받았어요</a:t>
            </a:r>
            <a:r>
              <a:rPr lang="en-US" altLang="ko-KR" sz="1450" dirty="0">
                <a:latin typeface="+mj-ea"/>
                <a:ea typeface="+mj-ea"/>
              </a:rPr>
              <a:t>.</a:t>
            </a:r>
          </a:p>
          <a:p>
            <a:pPr>
              <a:lnSpc>
                <a:spcPts val="2500"/>
              </a:lnSpc>
            </a:pPr>
            <a:r>
              <a:rPr lang="en-US" altLang="ko-KR" sz="1450" dirty="0">
                <a:latin typeface="+mj-ea"/>
                <a:ea typeface="+mj-ea"/>
              </a:rPr>
              <a:t>‘</a:t>
            </a:r>
            <a:r>
              <a:rPr lang="ko-KR" altLang="en-US" sz="1450" dirty="0">
                <a:latin typeface="+mj-ea"/>
                <a:ea typeface="+mj-ea"/>
              </a:rPr>
              <a:t>이렇게 사람들이 내 배에 관심이 많나</a:t>
            </a:r>
            <a:r>
              <a:rPr lang="en-US" altLang="ko-KR" sz="1450" dirty="0">
                <a:latin typeface="+mj-ea"/>
                <a:ea typeface="+mj-ea"/>
              </a:rPr>
              <a:t>? </a:t>
            </a:r>
            <a:r>
              <a:rPr lang="ko-KR" altLang="en-US" sz="1450" dirty="0">
                <a:latin typeface="+mj-ea"/>
                <a:ea typeface="+mj-ea"/>
              </a:rPr>
              <a:t>이 정도는 다 있지 않나</a:t>
            </a:r>
            <a:r>
              <a:rPr lang="en-US" altLang="ko-KR" sz="1450" dirty="0">
                <a:latin typeface="+mj-ea"/>
                <a:ea typeface="+mj-ea"/>
              </a:rPr>
              <a:t>?’</a:t>
            </a:r>
          </a:p>
          <a:p>
            <a:pPr>
              <a:lnSpc>
                <a:spcPts val="2500"/>
              </a:lnSpc>
            </a:pPr>
            <a:r>
              <a:rPr lang="ko-KR" altLang="en-US" sz="1450" dirty="0">
                <a:latin typeface="+mj-ea"/>
                <a:ea typeface="+mj-ea"/>
              </a:rPr>
              <a:t>그러면서 엄청 울었어요</a:t>
            </a:r>
            <a:r>
              <a:rPr lang="en-US" altLang="ko-KR" sz="1450" dirty="0">
                <a:latin typeface="+mj-ea"/>
                <a:ea typeface="+mj-ea"/>
              </a:rPr>
              <a:t>.”</a:t>
            </a:r>
            <a:endParaRPr lang="ko-KR" altLang="en-US" sz="1450" dirty="0">
              <a:latin typeface="+mj-ea"/>
              <a:ea typeface="+mj-ea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B1E33DA-3E63-4ED3-A4E4-02DC1DD9163B}"/>
              </a:ext>
            </a:extLst>
          </p:cNvPr>
          <p:cNvGrpSpPr/>
          <p:nvPr/>
        </p:nvGrpSpPr>
        <p:grpSpPr>
          <a:xfrm>
            <a:off x="7785141" y="1128212"/>
            <a:ext cx="972314" cy="853442"/>
            <a:chOff x="7785141" y="1128212"/>
            <a:chExt cx="972314" cy="853442"/>
          </a:xfrm>
        </p:grpSpPr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DF601A03-41FE-4BC3-9571-2D1BA0D43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5141" y="1128212"/>
              <a:ext cx="972314" cy="85344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1FCBFA7-A4F0-4274-A04E-D6068ACC03C1}"/>
                </a:ext>
              </a:extLst>
            </p:cNvPr>
            <p:cNvSpPr txBox="1"/>
            <p:nvPr/>
          </p:nvSpPr>
          <p:spPr>
            <a:xfrm>
              <a:off x="7851577" y="1186234"/>
              <a:ext cx="665567" cy="70724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ko-KR" altLang="en-US" sz="1400" dirty="0" err="1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활동지</a:t>
              </a:r>
              <a:b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</a:t>
              </a:r>
              <a:endPara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1339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9E124D9-424F-45E3-8F30-5CE81E593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03" y="2257285"/>
            <a:ext cx="6842774" cy="2121412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9</a:t>
            </a:fld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5B6E8B-A8CE-45D5-BA48-8DF4390E97E0}"/>
              </a:ext>
            </a:extLst>
          </p:cNvPr>
          <p:cNvSpPr txBox="1"/>
          <p:nvPr/>
        </p:nvSpPr>
        <p:spPr>
          <a:xfrm>
            <a:off x="1509592" y="379867"/>
            <a:ext cx="3528530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다른 사람의 외모에 대해서 말한다는 것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0E281-46F0-4E68-9F0D-75C017CBA7FD}"/>
              </a:ext>
            </a:extLst>
          </p:cNvPr>
          <p:cNvSpPr txBox="1"/>
          <p:nvPr/>
        </p:nvSpPr>
        <p:spPr>
          <a:xfrm>
            <a:off x="2128589" y="1291711"/>
            <a:ext cx="5008102" cy="49629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ko-KR" sz="3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#</a:t>
            </a:r>
            <a:r>
              <a:rPr lang="ko-KR" altLang="en-US" sz="3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예뻐서</a:t>
            </a:r>
            <a:r>
              <a:rPr lang="en-US" altLang="ko-KR" sz="3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_</a:t>
            </a:r>
            <a:r>
              <a:rPr lang="ko-KR" altLang="en-US" sz="3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저장 </a:t>
            </a:r>
            <a:r>
              <a:rPr lang="en-US" altLang="ko-KR" sz="3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#</a:t>
            </a:r>
            <a:r>
              <a:rPr lang="ko-KR" altLang="en-US" sz="3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동의</a:t>
            </a:r>
            <a:r>
              <a:rPr lang="en-US" altLang="ko-KR" sz="3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_</a:t>
            </a:r>
            <a:r>
              <a:rPr lang="ko-KR" altLang="en-US" sz="3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없는</a:t>
            </a:r>
            <a:r>
              <a:rPr lang="en-US" altLang="ko-KR" sz="3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_</a:t>
            </a:r>
            <a:r>
              <a:rPr lang="ko-KR" altLang="en-US" sz="3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사진</a:t>
            </a: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5D6F7824-4833-44CD-9B77-513A5E00EABD}"/>
              </a:ext>
            </a:extLst>
          </p:cNvPr>
          <p:cNvGrpSpPr/>
          <p:nvPr/>
        </p:nvGrpSpPr>
        <p:grpSpPr>
          <a:xfrm>
            <a:off x="7785141" y="1128212"/>
            <a:ext cx="972314" cy="853442"/>
            <a:chOff x="7785141" y="1128212"/>
            <a:chExt cx="972314" cy="853442"/>
          </a:xfrm>
        </p:grpSpPr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E5B603D2-936A-4C30-B2F1-1818EFE3A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5141" y="1128212"/>
              <a:ext cx="972314" cy="85344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8C6D1A-1B66-437F-831D-DED0339BE07E}"/>
                </a:ext>
              </a:extLst>
            </p:cNvPr>
            <p:cNvSpPr txBox="1"/>
            <p:nvPr/>
          </p:nvSpPr>
          <p:spPr>
            <a:xfrm>
              <a:off x="7851577" y="1186234"/>
              <a:ext cx="665567" cy="70724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ko-KR" altLang="en-US" sz="1400" dirty="0" err="1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활동지</a:t>
              </a:r>
              <a:b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</a:t>
              </a:r>
              <a:endPara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08CC2C5C-7FC2-4EF8-8D09-A6E4A6E754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876" y="3066356"/>
            <a:ext cx="2517653" cy="3398527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7728A275-22A6-40F9-B67F-AB5690B392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84" y="5082040"/>
            <a:ext cx="685801" cy="73152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A5439F5-AF98-4799-A66C-3A8A3881CA71}"/>
              </a:ext>
            </a:extLst>
          </p:cNvPr>
          <p:cNvSpPr txBox="1"/>
          <p:nvPr/>
        </p:nvSpPr>
        <p:spPr>
          <a:xfrm>
            <a:off x="3168595" y="2566751"/>
            <a:ext cx="4491935" cy="141128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lnSpc>
                <a:spcPts val="3500"/>
              </a:lnSpc>
            </a:pPr>
            <a:r>
              <a:rPr lang="en-US" altLang="ko-KR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SNS</a:t>
            </a:r>
            <a:r>
              <a:rPr lang="ko-KR" altLang="en-US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나 온라인에서 다른 사람의 사진을</a:t>
            </a:r>
          </a:p>
          <a:p>
            <a:pPr>
              <a:lnSpc>
                <a:spcPts val="3500"/>
              </a:lnSpc>
            </a:pPr>
            <a:r>
              <a:rPr lang="ko-KR" altLang="en-US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저장한 적 있나요</a:t>
            </a:r>
            <a:r>
              <a:rPr lang="en-US" altLang="ko-KR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</a:p>
          <a:p>
            <a:pPr>
              <a:lnSpc>
                <a:spcPts val="3500"/>
              </a:lnSpc>
            </a:pPr>
            <a:r>
              <a:rPr lang="ko-KR" altLang="en-US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그 이유는 무엇인가요</a:t>
            </a:r>
            <a:r>
              <a:rPr lang="en-US" altLang="ko-KR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2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7A078C-7C5A-432B-8BC3-9D10836AFC04}"/>
              </a:ext>
            </a:extLst>
          </p:cNvPr>
          <p:cNvSpPr txBox="1"/>
          <p:nvPr/>
        </p:nvSpPr>
        <p:spPr>
          <a:xfrm rot="686878">
            <a:off x="6720039" y="3313614"/>
            <a:ext cx="2074607" cy="168058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ko-KR" altLang="en-US" sz="1700" b="1" dirty="0">
                <a:solidFill>
                  <a:srgbClr val="9C452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모든 사람에게는</a:t>
            </a:r>
            <a:br>
              <a:rPr lang="en-US" altLang="ko-KR" sz="1700" b="1" dirty="0">
                <a:solidFill>
                  <a:srgbClr val="9C452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sz="1700" b="1" dirty="0">
                <a:solidFill>
                  <a:srgbClr val="9C452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본인의 동의 없이</a:t>
            </a:r>
            <a:br>
              <a:rPr lang="en-US" altLang="ko-KR" sz="1700" b="1" dirty="0">
                <a:solidFill>
                  <a:srgbClr val="9C452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sz="1700" b="1" dirty="0">
                <a:solidFill>
                  <a:srgbClr val="9C452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자신의 얼굴 등 신체가</a:t>
            </a:r>
          </a:p>
          <a:p>
            <a:pPr algn="ctr">
              <a:lnSpc>
                <a:spcPts val="2500"/>
              </a:lnSpc>
            </a:pPr>
            <a:r>
              <a:rPr lang="ko-KR" altLang="en-US" sz="1700" b="1" dirty="0">
                <a:solidFill>
                  <a:srgbClr val="9C452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배포되지 않을</a:t>
            </a:r>
          </a:p>
          <a:p>
            <a:pPr algn="ctr">
              <a:lnSpc>
                <a:spcPts val="2500"/>
              </a:lnSpc>
            </a:pPr>
            <a:r>
              <a:rPr lang="ko-KR" altLang="en-US" sz="1700" b="1" dirty="0">
                <a:solidFill>
                  <a:srgbClr val="9C452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권리가 있습니다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2668745-64E3-4D7C-99B0-B5AB3B24D42B}"/>
              </a:ext>
            </a:extLst>
          </p:cNvPr>
          <p:cNvSpPr txBox="1"/>
          <p:nvPr/>
        </p:nvSpPr>
        <p:spPr>
          <a:xfrm>
            <a:off x="1795164" y="4936195"/>
            <a:ext cx="5341527" cy="9624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lnSpc>
                <a:spcPts val="3500"/>
              </a:lnSpc>
            </a:pPr>
            <a:r>
              <a:rPr lang="ko-KR" altLang="en-US" sz="2200" b="1" dirty="0">
                <a:solidFill>
                  <a:srgbClr val="00A8E5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상대방의 동의 없는 사진의 저장과 공유로 인해</a:t>
            </a:r>
          </a:p>
          <a:p>
            <a:pPr>
              <a:lnSpc>
                <a:spcPts val="3500"/>
              </a:lnSpc>
            </a:pPr>
            <a:r>
              <a:rPr lang="ko-KR" altLang="en-US" sz="2200" b="1" dirty="0">
                <a:solidFill>
                  <a:srgbClr val="00A8E5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어떤 문제가 생길 수 있을까요</a:t>
            </a:r>
            <a:r>
              <a:rPr lang="en-US" altLang="ko-KR" sz="2200" b="1" dirty="0">
                <a:solidFill>
                  <a:srgbClr val="00A8E5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200" b="1" dirty="0">
              <a:solidFill>
                <a:srgbClr val="00A8E5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2318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나눔바른고딕">
      <a:majorFont>
        <a:latin typeface="Calibri Light"/>
        <a:ea typeface="나눔바른고딕"/>
        <a:cs typeface=""/>
      </a:majorFont>
      <a:minorFont>
        <a:latin typeface="Calibri"/>
        <a:ea typeface="나눔바른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791</TotalTime>
  <Words>1421</Words>
  <Application>Microsoft Office PowerPoint</Application>
  <PresentationFormat>화면 슬라이드 쇼(4:3)</PresentationFormat>
  <Paragraphs>166</Paragraphs>
  <Slides>15</Slides>
  <Notes>15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22" baseType="lpstr">
      <vt:lpstr>Wingdings</vt:lpstr>
      <vt:lpstr>나눔바른고딕</vt:lpstr>
      <vt:lpstr>Arial</vt:lpstr>
      <vt:lpstr>나눔바른고딕OTF Light</vt:lpstr>
      <vt:lpstr>Calibri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indnp</dc:creator>
  <cp:lastModifiedBy>USER</cp:lastModifiedBy>
  <cp:revision>79</cp:revision>
  <dcterms:created xsi:type="dcterms:W3CDTF">2020-12-16T02:26:52Z</dcterms:created>
  <dcterms:modified xsi:type="dcterms:W3CDTF">2022-05-17T08:25:44Z</dcterms:modified>
</cp:coreProperties>
</file>